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4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7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77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65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79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66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68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8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8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70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9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01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1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2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A929175-34F8-4B27-A5FD-60BBFD81BE0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86D5490-A1C0-4A24-A87C-C58B60B4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74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Android app con 2 “</a:t>
            </a:r>
            <a:r>
              <a:rPr lang="es-MX" dirty="0" err="1" smtClean="0"/>
              <a:t>fragments</a:t>
            </a:r>
            <a:r>
              <a:rPr lang="es-MX" dirty="0" smtClean="0"/>
              <a:t>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Sistemas Operativos (Linux)</a:t>
            </a:r>
          </a:p>
          <a:p>
            <a:r>
              <a:rPr lang="es-MX" dirty="0" smtClean="0"/>
              <a:t>José Ignacio Nava Aguirre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7322"/>
            <a:ext cx="9905998" cy="1506415"/>
          </a:xfrm>
        </p:spPr>
        <p:txBody>
          <a:bodyPr>
            <a:normAutofit/>
          </a:bodyPr>
          <a:lstStyle/>
          <a:p>
            <a:r>
              <a:rPr lang="es-MX" sz="4800" dirty="0" smtClean="0"/>
              <a:t>Cambio de filosofía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718" y="1760781"/>
            <a:ext cx="10339387" cy="2381739"/>
          </a:xfrm>
        </p:spPr>
        <p:txBody>
          <a:bodyPr/>
          <a:lstStyle/>
          <a:p>
            <a:r>
              <a:rPr lang="es-MX" dirty="0"/>
              <a:t>L</a:t>
            </a:r>
            <a:r>
              <a:rPr lang="es-MX" dirty="0" smtClean="0"/>
              <a:t>a introducción de los “</a:t>
            </a:r>
            <a:r>
              <a:rPr lang="es-MX" dirty="0" err="1" smtClean="0"/>
              <a:t>fragments</a:t>
            </a:r>
            <a:r>
              <a:rPr lang="es-MX" dirty="0" smtClean="0"/>
              <a:t>” en Android permitió la división de una “</a:t>
            </a:r>
            <a:r>
              <a:rPr lang="es-MX" dirty="0" err="1" smtClean="0"/>
              <a:t>activity</a:t>
            </a:r>
            <a:r>
              <a:rPr lang="es-MX" dirty="0" smtClean="0"/>
              <a:t>” en “</a:t>
            </a:r>
            <a:r>
              <a:rPr lang="es-MX" dirty="0" err="1" smtClean="0"/>
              <a:t>fragments</a:t>
            </a:r>
            <a:r>
              <a:rPr lang="es-MX" dirty="0" smtClean="0"/>
              <a:t>”, posibilitando la modificación de la apariencia de una “</a:t>
            </a:r>
            <a:r>
              <a:rPr lang="es-MX" dirty="0" err="1" smtClean="0"/>
              <a:t>activity</a:t>
            </a:r>
            <a:r>
              <a:rPr lang="es-MX" dirty="0" smtClean="0"/>
              <a:t>” en tiempo de ejecución y preservando los cambios en la pila de procesos de la “</a:t>
            </a:r>
            <a:r>
              <a:rPr lang="es-MX" dirty="0" err="1" smtClean="0"/>
              <a:t>activity</a:t>
            </a:r>
            <a:r>
              <a:rPr lang="es-MX" dirty="0" smtClean="0"/>
              <a:t>”.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83" y="4029564"/>
            <a:ext cx="59626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 smtClean="0"/>
              <a:t>VENTAJAS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Proporciona diseños más dinámicos y flexibles en pantallas más grandes.</a:t>
            </a:r>
          </a:p>
          <a:p>
            <a:r>
              <a:rPr lang="es-MX" dirty="0" smtClean="0"/>
              <a:t>No son necesarios cambios muy profundos en la jerarquía de vistas.</a:t>
            </a:r>
          </a:p>
          <a:p>
            <a:r>
              <a:rPr lang="es-MX" dirty="0" smtClean="0"/>
              <a:t>Cada “</a:t>
            </a:r>
            <a:r>
              <a:rPr lang="es-MX" dirty="0" err="1" smtClean="0"/>
              <a:t>fragment</a:t>
            </a:r>
            <a:r>
              <a:rPr lang="es-MX" dirty="0" smtClean="0"/>
              <a:t>” definido es independiente del resto y por lo tanto reutilizable.</a:t>
            </a:r>
          </a:p>
          <a:p>
            <a:r>
              <a:rPr lang="es-MX" dirty="0" smtClean="0"/>
              <a:t>Facilita la tarea de desarrollo de apps que funcionen correctamente tanto en </a:t>
            </a:r>
            <a:r>
              <a:rPr lang="es-MX" dirty="0" err="1" smtClean="0"/>
              <a:t>tablets</a:t>
            </a:r>
            <a:r>
              <a:rPr lang="es-MX" dirty="0" smtClean="0"/>
              <a:t> como en dispositivos móviles (</a:t>
            </a:r>
            <a:r>
              <a:rPr lang="es-MX" dirty="0" err="1" smtClean="0"/>
              <a:t>multidispositivo</a:t>
            </a:r>
            <a:r>
              <a:rPr lang="es-MX" dirty="0" smtClean="0"/>
              <a:t>).</a:t>
            </a:r>
          </a:p>
          <a:p>
            <a:r>
              <a:rPr lang="es-MX" dirty="0" smtClean="0"/>
              <a:t>Un “</a:t>
            </a:r>
            <a:r>
              <a:rPr lang="es-MX" dirty="0" err="1" smtClean="0"/>
              <a:t>fragment</a:t>
            </a:r>
            <a:r>
              <a:rPr lang="es-MX" dirty="0" smtClean="0"/>
              <a:t>” tiene su propio </a:t>
            </a:r>
            <a:r>
              <a:rPr lang="es-MX" dirty="0" err="1" smtClean="0"/>
              <a:t>layout</a:t>
            </a:r>
            <a:r>
              <a:rPr lang="es-MX" dirty="0" smtClean="0"/>
              <a:t> y sus propio ciclo de vida.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568" r="359"/>
          <a:stretch/>
        </p:blipFill>
        <p:spPr>
          <a:xfrm>
            <a:off x="123568" y="45139"/>
            <a:ext cx="11887200" cy="68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7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513"/>
          <a:stretch/>
        </p:blipFill>
        <p:spPr>
          <a:xfrm>
            <a:off x="0" y="0"/>
            <a:ext cx="12068432" cy="68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320"/>
          <a:stretch/>
        </p:blipFill>
        <p:spPr>
          <a:xfrm>
            <a:off x="0" y="0"/>
            <a:ext cx="12101384" cy="68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679"/>
          <a:stretch/>
        </p:blipFill>
        <p:spPr>
          <a:xfrm>
            <a:off x="0" y="0"/>
            <a:ext cx="12192000" cy="68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679"/>
          <a:stretch/>
        </p:blipFill>
        <p:spPr>
          <a:xfrm>
            <a:off x="328245" y="253022"/>
            <a:ext cx="11472986" cy="64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872"/>
          <a:stretch/>
        </p:blipFill>
        <p:spPr>
          <a:xfrm>
            <a:off x="398583" y="229575"/>
            <a:ext cx="11418279" cy="64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8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74" y="1417771"/>
            <a:ext cx="2493386" cy="448284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391877" y="3168263"/>
            <a:ext cx="648678" cy="365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85" y="1417770"/>
            <a:ext cx="2498636" cy="4482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230" y="1457709"/>
            <a:ext cx="2460767" cy="444290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645186" y="3130781"/>
            <a:ext cx="648678" cy="365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5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1227" y="2219569"/>
            <a:ext cx="5697050" cy="1905000"/>
          </a:xfrm>
        </p:spPr>
        <p:txBody>
          <a:bodyPr>
            <a:noAutofit/>
          </a:bodyPr>
          <a:lstStyle/>
          <a:p>
            <a:r>
              <a:rPr lang="es-MX" sz="8000" dirty="0" smtClean="0"/>
              <a:t>Gracias..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2402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21" y="643003"/>
            <a:ext cx="4673233" cy="851877"/>
          </a:xfrm>
        </p:spPr>
        <p:txBody>
          <a:bodyPr>
            <a:normAutofit/>
          </a:bodyPr>
          <a:lstStyle/>
          <a:p>
            <a:pPr algn="ctr"/>
            <a:r>
              <a:rPr lang="es-MX" sz="4800" dirty="0" err="1" smtClean="0"/>
              <a:t>activity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475" y="1901091"/>
            <a:ext cx="9905998" cy="1826847"/>
          </a:xfrm>
        </p:spPr>
        <p:txBody>
          <a:bodyPr/>
          <a:lstStyle/>
          <a:p>
            <a:r>
              <a:rPr lang="es-MX" dirty="0" smtClean="0"/>
              <a:t>Se podría resumir como cada una de las pantallas que se crean en una aplicación Android y para describirla se identifican dos partes:</a:t>
            </a:r>
          </a:p>
          <a:p>
            <a:r>
              <a:rPr lang="es-MX" b="1" dirty="0" smtClean="0"/>
              <a:t>Parte lógica</a:t>
            </a:r>
            <a:r>
              <a:rPr lang="es-MX" dirty="0" smtClean="0"/>
              <a:t>: es la parte programática o código trasero, que es una clase de java encargada de implementar las funcionalidades de la aplicación.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90" y="4065952"/>
            <a:ext cx="6305550" cy="1171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154" y="384214"/>
            <a:ext cx="2032001" cy="136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6458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3937" y="1299307"/>
            <a:ext cx="9905998" cy="1608016"/>
          </a:xfrm>
        </p:spPr>
        <p:txBody>
          <a:bodyPr/>
          <a:lstStyle/>
          <a:p>
            <a:r>
              <a:rPr lang="es-MX" b="1" dirty="0"/>
              <a:t>Parte gráfica</a:t>
            </a:r>
            <a:r>
              <a:rPr lang="es-MX" dirty="0"/>
              <a:t>: consiste en un archivo “</a:t>
            </a:r>
            <a:r>
              <a:rPr lang="es-MX" dirty="0" err="1"/>
              <a:t>xml</a:t>
            </a:r>
            <a:r>
              <a:rPr lang="es-MX" dirty="0"/>
              <a:t>”, situado en la </a:t>
            </a:r>
            <a:r>
              <a:rPr lang="es-MX" dirty="0" err="1"/>
              <a:t>carptea</a:t>
            </a:r>
            <a:r>
              <a:rPr lang="es-MX" dirty="0"/>
              <a:t> “</a:t>
            </a:r>
            <a:r>
              <a:rPr lang="es-MX" dirty="0" err="1"/>
              <a:t>nombreproyecto</a:t>
            </a:r>
            <a:r>
              <a:rPr lang="es-MX" dirty="0"/>
              <a:t>/res/</a:t>
            </a:r>
            <a:r>
              <a:rPr lang="es-MX" dirty="0" err="1"/>
              <a:t>layout</a:t>
            </a:r>
            <a:r>
              <a:rPr lang="es-MX" dirty="0"/>
              <a:t>/archivo.xml” donde se definen los componentes gráficos que formarán la interfaz gráfica.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69" y="2907323"/>
            <a:ext cx="63246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2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628" y="390769"/>
            <a:ext cx="4290279" cy="1563077"/>
          </a:xfrm>
        </p:spPr>
        <p:txBody>
          <a:bodyPr>
            <a:normAutofit/>
          </a:bodyPr>
          <a:lstStyle/>
          <a:p>
            <a:r>
              <a:rPr lang="es-MX" sz="4800" dirty="0" smtClean="0"/>
              <a:t>FRAGMENTS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628" y="2573214"/>
            <a:ext cx="10503510" cy="3546232"/>
          </a:xfrm>
        </p:spPr>
        <p:txBody>
          <a:bodyPr>
            <a:normAutofit fontScale="85000" lnSpcReduction="20000"/>
          </a:bodyPr>
          <a:lstStyle/>
          <a:p>
            <a:r>
              <a:rPr lang="es-MX" sz="220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¿Qué son?</a:t>
            </a:r>
          </a:p>
          <a:p>
            <a:r>
              <a:rPr lang="es-MX" dirty="0" smtClean="0"/>
              <a:t>Son componentes que funcionan dentro del ámbito de una “</a:t>
            </a:r>
            <a:r>
              <a:rPr lang="es-MX" dirty="0" err="1" smtClean="0"/>
              <a:t>activity</a:t>
            </a:r>
            <a:r>
              <a:rPr lang="es-MX" dirty="0" smtClean="0"/>
              <a:t>”.</a:t>
            </a:r>
          </a:p>
          <a:p>
            <a:endParaRPr lang="es-MX" dirty="0" smtClean="0"/>
          </a:p>
          <a:p>
            <a:r>
              <a:rPr lang="es-MX" sz="220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¿Para qué sirven?</a:t>
            </a:r>
          </a:p>
          <a:p>
            <a:r>
              <a:rPr lang="es-MX" dirty="0" smtClean="0"/>
              <a:t>Su finalidad es la de ampliar parte de la lógica utilizada para la navegación entre pantallas o “</a:t>
            </a:r>
            <a:r>
              <a:rPr lang="es-MX" dirty="0" err="1" smtClean="0"/>
              <a:t>activities</a:t>
            </a:r>
            <a:r>
              <a:rPr lang="es-MX" dirty="0" smtClean="0"/>
              <a:t>”, pudiendo definir varios “</a:t>
            </a:r>
            <a:r>
              <a:rPr lang="es-MX" dirty="0" err="1" smtClean="0"/>
              <a:t>fragments</a:t>
            </a:r>
            <a:r>
              <a:rPr lang="es-MX" dirty="0" smtClean="0"/>
              <a:t>” dentro de una misma “</a:t>
            </a:r>
            <a:r>
              <a:rPr lang="es-MX" dirty="0" err="1" smtClean="0"/>
              <a:t>activity</a:t>
            </a:r>
            <a:r>
              <a:rPr lang="es-MX" dirty="0" smtClean="0"/>
              <a:t>”, interaccionando entre ellos.</a:t>
            </a:r>
          </a:p>
          <a:p>
            <a:endParaRPr lang="es-MX" dirty="0" smtClean="0"/>
          </a:p>
          <a:p>
            <a:r>
              <a:rPr lang="es-MX" sz="220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¿Cuándo surgieron?</a:t>
            </a:r>
          </a:p>
          <a:p>
            <a:r>
              <a:rPr lang="es-MX" dirty="0" smtClean="0"/>
              <a:t>Fueron introducidos con la versión de Android 3.0 (api </a:t>
            </a:r>
            <a:r>
              <a:rPr lang="es-MX" dirty="0" err="1" smtClean="0"/>
              <a:t>level</a:t>
            </a:r>
            <a:r>
              <a:rPr lang="es-MX" dirty="0" smtClean="0"/>
              <a:t> 11) y representan el comportamiento de una porción de la “</a:t>
            </a:r>
            <a:r>
              <a:rPr lang="es-MX" dirty="0" err="1" smtClean="0"/>
              <a:t>iu</a:t>
            </a:r>
            <a:r>
              <a:rPr lang="es-MX" dirty="0" smtClean="0"/>
              <a:t>” asociada a una “</a:t>
            </a:r>
            <a:r>
              <a:rPr lang="es-MX" dirty="0" err="1" smtClean="0"/>
              <a:t>activity</a:t>
            </a:r>
            <a:r>
              <a:rPr lang="es-MX" dirty="0" smtClean="0"/>
              <a:t>”.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264" y="546343"/>
            <a:ext cx="2451269" cy="1407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91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431" y="1994876"/>
            <a:ext cx="9905998" cy="3124201"/>
          </a:xfrm>
        </p:spPr>
        <p:txBody>
          <a:bodyPr/>
          <a:lstStyle/>
          <a:p>
            <a:r>
              <a:rPr lang="es-MX" dirty="0" smtClean="0"/>
              <a:t>Todo “</a:t>
            </a:r>
            <a:r>
              <a:rPr lang="es-MX" dirty="0" err="1" smtClean="0"/>
              <a:t>fragment</a:t>
            </a:r>
            <a:r>
              <a:rPr lang="es-MX" dirty="0" smtClean="0"/>
              <a:t>” debe estar embebido dentro de una “</a:t>
            </a:r>
            <a:r>
              <a:rPr lang="es-MX" dirty="0" err="1" smtClean="0"/>
              <a:t>activity</a:t>
            </a:r>
            <a:r>
              <a:rPr lang="es-MX" dirty="0" smtClean="0"/>
              <a:t>”, por lo que el ciclo de vida de éste, está ligado al de la “</a:t>
            </a:r>
            <a:r>
              <a:rPr lang="es-MX" dirty="0" err="1" smtClean="0"/>
              <a:t>activity</a:t>
            </a:r>
            <a:r>
              <a:rPr lang="es-MX" dirty="0" smtClean="0"/>
              <a:t>” donde se ha definido:</a:t>
            </a:r>
          </a:p>
          <a:p>
            <a:r>
              <a:rPr lang="es-MX" dirty="0" smtClean="0"/>
              <a:t>Al pausar una “</a:t>
            </a:r>
            <a:r>
              <a:rPr lang="es-MX" dirty="0" err="1" smtClean="0"/>
              <a:t>activity</a:t>
            </a:r>
            <a:r>
              <a:rPr lang="es-MX" dirty="0" smtClean="0"/>
              <a:t>” se pausarán todos los “</a:t>
            </a:r>
            <a:r>
              <a:rPr lang="es-MX" dirty="0" err="1" smtClean="0"/>
              <a:t>fragments</a:t>
            </a:r>
            <a:r>
              <a:rPr lang="es-MX" dirty="0" smtClean="0"/>
              <a:t>” definidos dentro de ésta.</a:t>
            </a:r>
          </a:p>
          <a:p>
            <a:r>
              <a:rPr lang="es-MX" dirty="0" smtClean="0"/>
              <a:t>Si se destruye una “</a:t>
            </a:r>
            <a:r>
              <a:rPr lang="es-MX" dirty="0" err="1" smtClean="0"/>
              <a:t>activity</a:t>
            </a:r>
            <a:r>
              <a:rPr lang="es-MX" dirty="0" smtClean="0"/>
              <a:t>”, todos los “</a:t>
            </a:r>
            <a:r>
              <a:rPr lang="es-MX" dirty="0" err="1" smtClean="0"/>
              <a:t>fragments</a:t>
            </a:r>
            <a:r>
              <a:rPr lang="es-MX" dirty="0" smtClean="0"/>
              <a:t>” que contenga serán también destruidos.</a:t>
            </a:r>
          </a:p>
          <a:p>
            <a:r>
              <a:rPr lang="es-MX" dirty="0" smtClean="0"/>
              <a:t>Si la “</a:t>
            </a:r>
            <a:r>
              <a:rPr lang="es-MX" dirty="0" err="1" smtClean="0"/>
              <a:t>activity</a:t>
            </a:r>
            <a:r>
              <a:rPr lang="es-MX" dirty="0" smtClean="0"/>
              <a:t>” se encuentra en ejecución, es posible manipular de manera independiente cada “</a:t>
            </a:r>
            <a:r>
              <a:rPr lang="es-MX" dirty="0" err="1" smtClean="0"/>
              <a:t>fragment</a:t>
            </a:r>
            <a:r>
              <a:rPr lang="es-MX" dirty="0" smtClean="0"/>
              <a:t>”, inclusive destruirlo.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3431" y="289170"/>
            <a:ext cx="6814649" cy="1289538"/>
          </a:xfrm>
        </p:spPr>
        <p:txBody>
          <a:bodyPr>
            <a:normAutofit/>
          </a:bodyPr>
          <a:lstStyle/>
          <a:p>
            <a:r>
              <a:rPr lang="es-MX" sz="4800" dirty="0" err="1" smtClean="0"/>
              <a:t>caracterísiticas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5741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957262"/>
            <a:ext cx="6956913" cy="4668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9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898768"/>
            <a:ext cx="6251941" cy="1078523"/>
          </a:xfrm>
        </p:spPr>
        <p:txBody>
          <a:bodyPr>
            <a:noAutofit/>
          </a:bodyPr>
          <a:lstStyle/>
          <a:p>
            <a:r>
              <a:rPr lang="es-MX" sz="4800" dirty="0" smtClean="0"/>
              <a:t>CICLO DE VIDA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37153"/>
            <a:ext cx="9905998" cy="3124201"/>
          </a:xfrm>
        </p:spPr>
        <p:txBody>
          <a:bodyPr/>
          <a:lstStyle/>
          <a:p>
            <a:r>
              <a:rPr lang="es-MX" dirty="0" smtClean="0"/>
              <a:t>Para poder crear un “</a:t>
            </a:r>
            <a:r>
              <a:rPr lang="es-MX" dirty="0" err="1" smtClean="0"/>
              <a:t>fragment</a:t>
            </a:r>
            <a:r>
              <a:rPr lang="es-MX" dirty="0" smtClean="0"/>
              <a:t>” es necesario crear una subclase. La clase “</a:t>
            </a:r>
            <a:r>
              <a:rPr lang="es-MX" dirty="0" err="1" smtClean="0"/>
              <a:t>fragment</a:t>
            </a:r>
            <a:r>
              <a:rPr lang="es-MX" dirty="0" smtClean="0"/>
              <a:t>”, al igual que la “</a:t>
            </a:r>
            <a:r>
              <a:rPr lang="es-MX" dirty="0" err="1" smtClean="0"/>
              <a:t>activity</a:t>
            </a:r>
            <a:r>
              <a:rPr lang="es-MX" dirty="0" smtClean="0"/>
              <a:t>”, contiene funciones de tipo “</a:t>
            </a:r>
            <a:r>
              <a:rPr lang="es-MX" dirty="0" err="1" smtClean="0"/>
              <a:t>callback</a:t>
            </a:r>
            <a:r>
              <a:rPr lang="es-MX" dirty="0" smtClean="0"/>
              <a:t>”, (cuando una función es pasada como argumento a otra función) como pueden ser las funciones </a:t>
            </a:r>
            <a:r>
              <a:rPr lang="es-MX" dirty="0" err="1" smtClean="0"/>
              <a:t>onCreate</a:t>
            </a:r>
            <a:r>
              <a:rPr lang="es-MX" dirty="0" smtClean="0"/>
              <a:t>(), </a:t>
            </a:r>
            <a:r>
              <a:rPr lang="es-MX" dirty="0" err="1" smtClean="0"/>
              <a:t>onStart</a:t>
            </a:r>
            <a:r>
              <a:rPr lang="es-MX" dirty="0" smtClean="0"/>
              <a:t>(), </a:t>
            </a:r>
            <a:r>
              <a:rPr lang="es-MX" dirty="0" err="1" smtClean="0"/>
              <a:t>onStop</a:t>
            </a:r>
            <a:r>
              <a:rPr lang="es-MX" dirty="0" smtClean="0"/>
              <a:t>() y </a:t>
            </a:r>
            <a:r>
              <a:rPr lang="es-MX" dirty="0" err="1" smtClean="0"/>
              <a:t>onPause</a:t>
            </a:r>
            <a:r>
              <a:rPr lang="es-MX" dirty="0" smtClean="0"/>
              <a:t>().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968" y="1182075"/>
            <a:ext cx="9905998" cy="3811956"/>
          </a:xfrm>
        </p:spPr>
        <p:txBody>
          <a:bodyPr/>
          <a:lstStyle/>
          <a:p>
            <a:r>
              <a:rPr lang="es-MX" dirty="0" smtClean="0"/>
              <a:t>Al menos en todo ciclo de vida de un “</a:t>
            </a:r>
            <a:r>
              <a:rPr lang="es-MX" dirty="0" err="1" smtClean="0"/>
              <a:t>fragment</a:t>
            </a:r>
            <a:r>
              <a:rPr lang="es-MX" dirty="0" smtClean="0"/>
              <a:t>”, se recomienda utilizar las siguientes funciones:</a:t>
            </a:r>
          </a:p>
          <a:p>
            <a:r>
              <a:rPr lang="es-MX" dirty="0" err="1" smtClean="0"/>
              <a:t>onCreate</a:t>
            </a:r>
            <a:r>
              <a:rPr lang="es-MX" dirty="0" smtClean="0"/>
              <a:t>(): el sistema llama a esta función cuando se crea el “</a:t>
            </a:r>
            <a:r>
              <a:rPr lang="es-MX" dirty="0" err="1" smtClean="0"/>
              <a:t>fragment</a:t>
            </a:r>
            <a:r>
              <a:rPr lang="es-MX" dirty="0" smtClean="0"/>
              <a:t>”.</a:t>
            </a:r>
          </a:p>
          <a:p>
            <a:r>
              <a:rPr lang="es-MX" dirty="0" err="1" smtClean="0"/>
              <a:t>onCreateView</a:t>
            </a:r>
            <a:r>
              <a:rPr lang="es-MX" dirty="0" smtClean="0"/>
              <a:t>(): el sistema llama a esta función cuando se dibuja por primera vez el “</a:t>
            </a:r>
            <a:r>
              <a:rPr lang="es-MX" dirty="0" err="1" smtClean="0"/>
              <a:t>fragment</a:t>
            </a:r>
            <a:r>
              <a:rPr lang="es-MX" dirty="0" smtClean="0"/>
              <a:t>” en la interfaz de usuario.</a:t>
            </a:r>
          </a:p>
          <a:p>
            <a:r>
              <a:rPr lang="es-MX" dirty="0" err="1" smtClean="0"/>
              <a:t>onPause</a:t>
            </a:r>
            <a:r>
              <a:rPr lang="es-MX" dirty="0" smtClean="0"/>
              <a:t>(): el sistema llama a esta función cuando el usuario deja de utilizar el “</a:t>
            </a:r>
            <a:r>
              <a:rPr lang="es-MX" dirty="0" err="1" smtClean="0"/>
              <a:t>fragment</a:t>
            </a:r>
            <a:r>
              <a:rPr lang="es-MX" dirty="0" smtClean="0"/>
              <a:t>” (no implica que éste sea destruido).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2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hermosaprogramacion.com/wp-content/uploads/2014/09/fragmento-ciclo-vida-683x1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54" y="393577"/>
            <a:ext cx="3322722" cy="602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77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560</Words>
  <Application>Microsoft Office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Mesh</vt:lpstr>
      <vt:lpstr>Android app con 2 “fragments”</vt:lpstr>
      <vt:lpstr>activity</vt:lpstr>
      <vt:lpstr>PowerPoint Presentation</vt:lpstr>
      <vt:lpstr>FRAGMENTS</vt:lpstr>
      <vt:lpstr>caracterísiticas</vt:lpstr>
      <vt:lpstr>PowerPoint Presentation</vt:lpstr>
      <vt:lpstr>CICLO DE VIDA</vt:lpstr>
      <vt:lpstr>PowerPoint Presentation</vt:lpstr>
      <vt:lpstr>PowerPoint Presentation</vt:lpstr>
      <vt:lpstr>Cambio de filosofía</vt:lpstr>
      <vt:lpstr>VENTAJAS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Gracias..</vt:lpstr>
    </vt:vector>
  </TitlesOfParts>
  <Company>Continental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 con 2 “fragments”</dc:title>
  <dc:creator>Nava, Ignacio</dc:creator>
  <cp:lastModifiedBy>Nava, Ignacio</cp:lastModifiedBy>
  <cp:revision>24</cp:revision>
  <dcterms:created xsi:type="dcterms:W3CDTF">2017-09-21T22:11:37Z</dcterms:created>
  <dcterms:modified xsi:type="dcterms:W3CDTF">2017-09-23T17:37:57Z</dcterms:modified>
</cp:coreProperties>
</file>